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675" r:id="rId2"/>
    <p:sldId id="775" r:id="rId3"/>
    <p:sldId id="800" r:id="rId4"/>
    <p:sldId id="805" r:id="rId5"/>
    <p:sldId id="806" r:id="rId6"/>
    <p:sldId id="807" r:id="rId7"/>
    <p:sldId id="808" r:id="rId8"/>
    <p:sldId id="810" r:id="rId9"/>
    <p:sldId id="811" r:id="rId10"/>
    <p:sldId id="812" r:id="rId11"/>
    <p:sldId id="809" r:id="rId12"/>
    <p:sldId id="813" r:id="rId13"/>
    <p:sldId id="814" r:id="rId14"/>
    <p:sldId id="801" r:id="rId15"/>
    <p:sldId id="802" r:id="rId16"/>
    <p:sldId id="803" r:id="rId17"/>
    <p:sldId id="804" r:id="rId18"/>
    <p:sldId id="776" r:id="rId19"/>
    <p:sldId id="779" r:id="rId20"/>
    <p:sldId id="795" r:id="rId21"/>
    <p:sldId id="827" r:id="rId22"/>
    <p:sldId id="826" r:id="rId23"/>
    <p:sldId id="816" r:id="rId24"/>
    <p:sldId id="817" r:id="rId25"/>
    <p:sldId id="818" r:id="rId26"/>
    <p:sldId id="819" r:id="rId27"/>
    <p:sldId id="820" r:id="rId28"/>
    <p:sldId id="815" r:id="rId29"/>
    <p:sldId id="821" r:id="rId30"/>
    <p:sldId id="822" r:id="rId31"/>
    <p:sldId id="823" r:id="rId32"/>
    <p:sldId id="824" r:id="rId33"/>
    <p:sldId id="825" r:id="rId34"/>
    <p:sldId id="757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KT서체 Bold" panose="020B0600000101010101" pitchFamily="50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A568D2"/>
    <a:srgbClr val="99CCFF"/>
    <a:srgbClr val="00FF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5" autoAdjust="0"/>
    <p:restoredTop sz="83251" autoAdjust="0"/>
  </p:normalViewPr>
  <p:slideViewPr>
    <p:cSldViewPr snapToGrid="0">
      <p:cViewPr>
        <p:scale>
          <a:sx n="66" d="100"/>
          <a:sy n="66" d="100"/>
        </p:scale>
        <p:origin x="-2026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96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15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</a:t>
            </a:r>
            <a:r>
              <a:rPr lang="ko-KR" altLang="en-US" baseline="0" dirty="0" smtClean="0"/>
              <a:t> 알고 있지만 신경망을 최적화 하려면 신경망 가중치에 대한 비용의 </a:t>
            </a:r>
            <a:r>
              <a:rPr lang="ko-KR" altLang="en-US" baseline="0" dirty="0" err="1" smtClean="0"/>
              <a:t>그레이디언트를</a:t>
            </a:r>
            <a:r>
              <a:rPr lang="ko-KR" altLang="en-US" baseline="0" dirty="0" smtClean="0"/>
              <a:t> 계산해야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위해 확률적 경사하강법과 같은 최적화 알고리즘이 필요합니다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텐서플로는</a:t>
            </a:r>
            <a:r>
              <a:rPr lang="ko-KR" altLang="en-US" dirty="0" smtClean="0"/>
              <a:t> 자동미분</a:t>
            </a:r>
            <a:r>
              <a:rPr lang="en-US" altLang="ko-KR" dirty="0" smtClean="0"/>
              <a:t>(automatic difference)</a:t>
            </a:r>
            <a:r>
              <a:rPr lang="ko-KR" altLang="en-US" dirty="0" smtClean="0"/>
              <a:t>을 지원합니다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중첩된 함수의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계산하기 위해 연쇄법칙</a:t>
            </a:r>
            <a:r>
              <a:rPr lang="en-US" altLang="ko-KR" dirty="0" smtClean="0"/>
              <a:t>(Chain</a:t>
            </a:r>
            <a:r>
              <a:rPr lang="en-US" altLang="ko-KR" baseline="0" dirty="0" smtClean="0"/>
              <a:t> Rule)</a:t>
            </a:r>
            <a:r>
              <a:rPr lang="ko-KR" altLang="en-US" baseline="0" dirty="0" smtClean="0"/>
              <a:t>을 구현한 것으로 생각할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어떤 출력이나 계산 중간에 </a:t>
            </a:r>
            <a:r>
              <a:rPr lang="ko-KR" altLang="en-US" baseline="0" dirty="0" err="1" smtClean="0"/>
              <a:t>텐서를</a:t>
            </a:r>
            <a:r>
              <a:rPr lang="ko-KR" altLang="en-US" baseline="0" dirty="0" smtClean="0"/>
              <a:t> 만드는 일련의 연산을 정의할 때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텐서플로는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계산그래프안에서</a:t>
            </a:r>
            <a:r>
              <a:rPr lang="ko-KR" altLang="en-US" baseline="0" dirty="0" smtClean="0"/>
              <a:t> 의존성을 가지는 </a:t>
            </a:r>
            <a:r>
              <a:rPr lang="ko-KR" altLang="en-US" baseline="0" dirty="0" err="1" smtClean="0"/>
              <a:t>노드에</a:t>
            </a:r>
            <a:r>
              <a:rPr lang="ko-KR" altLang="en-US" baseline="0" dirty="0" smtClean="0"/>
              <a:t> 대해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이헌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텐서의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그레이디언트를</a:t>
            </a:r>
            <a:r>
              <a:rPr lang="ko-KR" altLang="en-US" baseline="0" dirty="0" smtClean="0"/>
              <a:t> 계산하는 기능을 제공합니다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그레이디언트를</a:t>
            </a:r>
            <a:r>
              <a:rPr lang="ko-KR" altLang="en-US" baseline="0" dirty="0" smtClean="0"/>
              <a:t> 계산하려면 </a:t>
            </a:r>
            <a:r>
              <a:rPr lang="en-US" altLang="ko-KR" baseline="0" dirty="0" err="1" smtClean="0"/>
              <a:t>tf.GradientTape</a:t>
            </a:r>
            <a:r>
              <a:rPr lang="ko-KR" altLang="en-US" baseline="0" dirty="0" smtClean="0"/>
              <a:t>을 통해 계산을 기록해야 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뒤에서 자세히 설명 드릴께요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Consolas" panose="020B0609020204030204" pitchFamily="49" charset="0"/>
              </a:rPr>
              <a:t>y</a:t>
            </a:r>
            <a:r>
              <a:rPr lang="ko-KR" altLang="en-US" sz="1200" dirty="0" smtClean="0">
                <a:latin typeface="Consolas" panose="020B0609020204030204" pitchFamily="49" charset="0"/>
              </a:rPr>
              <a:t>가 </a:t>
            </a:r>
            <a:r>
              <a:rPr lang="en-US" altLang="ko-KR" sz="1200" dirty="0" smtClean="0">
                <a:latin typeface="Consolas" panose="020B0609020204030204" pitchFamily="49" charset="0"/>
              </a:rPr>
              <a:t>x</a:t>
            </a:r>
            <a:r>
              <a:rPr lang="ko-KR" altLang="en-US" sz="1200" dirty="0" smtClean="0">
                <a:latin typeface="Consolas" panose="020B0609020204030204" pitchFamily="49" charset="0"/>
              </a:rPr>
              <a:t>로 정의되고 </a:t>
            </a:r>
            <a:r>
              <a:rPr lang="en-US" altLang="ko-KR" sz="1200" dirty="0" smtClean="0">
                <a:latin typeface="Consolas" panose="020B0609020204030204" pitchFamily="49" charset="0"/>
              </a:rPr>
              <a:t>z</a:t>
            </a:r>
            <a:r>
              <a:rPr lang="ko-KR" altLang="en-US" sz="1200" dirty="0" smtClean="0">
                <a:latin typeface="Consolas" panose="020B0609020204030204" pitchFamily="49" charset="0"/>
              </a:rPr>
              <a:t>가 </a:t>
            </a:r>
            <a:r>
              <a:rPr lang="en-US" altLang="ko-KR" sz="1200" dirty="0" smtClean="0">
                <a:latin typeface="Consolas" panose="020B0609020204030204" pitchFamily="49" charset="0"/>
              </a:rPr>
              <a:t>y</a:t>
            </a:r>
            <a:r>
              <a:rPr lang="ko-KR" altLang="en-US" sz="1200" dirty="0" smtClean="0">
                <a:latin typeface="Consolas" panose="020B0609020204030204" pitchFamily="49" charset="0"/>
              </a:rPr>
              <a:t>로 정의된 상황에서</a:t>
            </a:r>
            <a:r>
              <a:rPr lang="en-US" altLang="ko-KR" sz="1200" dirty="0" smtClean="0"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Consolas" panose="020B0609020204030204" pitchFamily="49" charset="0"/>
              </a:rPr>
              <a:t>이들의 연관관계를 알아내고 </a:t>
            </a:r>
            <a:endParaRPr lang="en-US" altLang="ko-KR" sz="12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Consolas" panose="020B0609020204030204" pitchFamily="49" charset="0"/>
              </a:rPr>
              <a:t>이를 계산그래프 </a:t>
            </a:r>
            <a:r>
              <a:rPr lang="en-US" altLang="ko-KR" sz="1200" dirty="0" smtClean="0">
                <a:latin typeface="Consolas" panose="020B0609020204030204" pitchFamily="49" charset="0"/>
              </a:rPr>
              <a:t>computation</a:t>
            </a:r>
            <a:r>
              <a:rPr lang="en-US" altLang="ko-KR" sz="1200" baseline="0" dirty="0" smtClean="0">
                <a:latin typeface="Consolas" panose="020B0609020204030204" pitchFamily="49" charset="0"/>
              </a:rPr>
              <a:t> graph</a:t>
            </a:r>
            <a:r>
              <a:rPr lang="ko-KR" altLang="en-US" sz="1200" baseline="0" dirty="0" smtClean="0">
                <a:latin typeface="Consolas" panose="020B0609020204030204" pitchFamily="49" charset="0"/>
              </a:rPr>
              <a:t>라고 합니다</a:t>
            </a:r>
            <a:r>
              <a:rPr lang="en-US" altLang="ko-KR" sz="1200" baseline="0" dirty="0" smtClean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 baseline="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Consolas" panose="020B0609020204030204" pitchFamily="49" charset="0"/>
              </a:rPr>
              <a:t>예를 들어 다음과 같이 그림으로 나타낼 수 있습니다</a:t>
            </a:r>
            <a:r>
              <a:rPr lang="en-US" altLang="ko-KR" sz="1200" dirty="0" smtClean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Consolas" panose="020B0609020204030204" pitchFamily="49" charset="0"/>
              </a:rPr>
              <a:t>x</a:t>
            </a:r>
            <a:r>
              <a:rPr lang="ko-KR" altLang="en-US" sz="1200" dirty="0" smtClean="0">
                <a:latin typeface="Consolas" panose="020B0609020204030204" pitchFamily="49" charset="0"/>
              </a:rPr>
              <a:t>가 변화함에 따라 </a:t>
            </a:r>
            <a:r>
              <a:rPr lang="en-US" altLang="ko-KR" sz="1200" dirty="0" smtClean="0">
                <a:latin typeface="Consolas" panose="020B0609020204030204" pitchFamily="49" charset="0"/>
              </a:rPr>
              <a:t>z</a:t>
            </a:r>
            <a:r>
              <a:rPr lang="ko-KR" altLang="en-US" sz="1200" dirty="0" smtClean="0">
                <a:latin typeface="Consolas" panose="020B0609020204030204" pitchFamily="49" charset="0"/>
              </a:rPr>
              <a:t>가 어떻게 변화하는지 해답을 구하려면</a:t>
            </a:r>
            <a:r>
              <a:rPr lang="en-US" altLang="ko-KR" sz="1200" dirty="0" smtClean="0"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Consolas" panose="020B0609020204030204" pitchFamily="49" charset="0"/>
              </a:rPr>
              <a:t>z</a:t>
            </a:r>
            <a:r>
              <a:rPr lang="ko-KR" altLang="en-US" sz="1200" dirty="0" smtClean="0">
                <a:latin typeface="Consolas" panose="020B0609020204030204" pitchFamily="49" charset="0"/>
              </a:rPr>
              <a:t>에서 </a:t>
            </a:r>
            <a:r>
              <a:rPr lang="en-US" altLang="ko-KR" sz="1200" dirty="0" smtClean="0">
                <a:latin typeface="Consolas" panose="020B0609020204030204" pitchFamily="49" charset="0"/>
              </a:rPr>
              <a:t>y</a:t>
            </a:r>
            <a:r>
              <a:rPr lang="ko-KR" altLang="en-US" sz="1200" dirty="0" smtClean="0">
                <a:latin typeface="Consolas" panose="020B0609020204030204" pitchFamily="49" charset="0"/>
              </a:rPr>
              <a:t>를 거쳐 </a:t>
            </a:r>
            <a:r>
              <a:rPr lang="en-US" altLang="ko-KR" sz="1200" dirty="0" smtClean="0">
                <a:latin typeface="Consolas" panose="020B0609020204030204" pitchFamily="49" charset="0"/>
              </a:rPr>
              <a:t>x</a:t>
            </a:r>
            <a:r>
              <a:rPr lang="ko-KR" altLang="en-US" sz="1200" dirty="0" smtClean="0">
                <a:latin typeface="Consolas" panose="020B0609020204030204" pitchFamily="49" charset="0"/>
              </a:rPr>
              <a:t>로 기울기를 합성하며 뒤로 돌아가면 됩니다</a:t>
            </a:r>
            <a:r>
              <a:rPr lang="en-US" altLang="ko-KR" sz="1200" dirty="0" smtClean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Consolas" panose="020B0609020204030204" pitchFamily="49" charset="0"/>
              </a:rPr>
              <a:t>이는 실질적으로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미적분학의</a:t>
            </a:r>
            <a:r>
              <a:rPr lang="ko-KR" altLang="en-US" sz="1200" dirty="0" smtClean="0">
                <a:latin typeface="Consolas" panose="020B0609020204030204" pitchFamily="49" charset="0"/>
              </a:rPr>
              <a:t> 연쇄법칙과 같습니다</a:t>
            </a:r>
            <a:r>
              <a:rPr lang="en-US" altLang="ko-KR" sz="1200" dirty="0" smtClean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200" dirty="0" smtClean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sz="1200" dirty="0" smtClean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3100" y="4748213"/>
                <a:ext cx="5389563" cy="388461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ko-KR" altLang="en-US" dirty="0" smtClean="0"/>
                  <a:t>𝒛</a:t>
                </a:r>
                <a:r>
                  <a:rPr lang="en-US" altLang="ko-KR" dirty="0" smtClean="0"/>
                  <a:t>=</a:t>
                </a:r>
                <a:r>
                  <a:rPr lang="ko-KR" altLang="en-US" dirty="0" smtClean="0"/>
                  <a:t>𝒘𝒙</a:t>
                </a:r>
                <a:r>
                  <a:rPr lang="en-US" altLang="ko-KR" dirty="0" smtClean="0"/>
                  <a:t>+</a:t>
                </a:r>
                <a:r>
                  <a:rPr lang="ko-KR" altLang="en-US" dirty="0" smtClean="0"/>
                  <a:t>𝒃 식을 계산하고 손실로 타깃과 </a:t>
                </a:r>
                <a:r>
                  <a:rPr lang="ko-KR" altLang="en-US" dirty="0" err="1" smtClean="0"/>
                  <a:t>예측사이에서</a:t>
                </a:r>
                <a:r>
                  <a:rPr lang="ko-KR" altLang="en-US" dirty="0" smtClean="0"/>
                  <a:t> 제곱오차</a:t>
                </a:r>
                <a:endParaRPr lang="en-US" altLang="ko-KR" dirty="0" smtClean="0"/>
              </a:p>
              <a:p>
                <a:r>
                  <a:rPr lang="ko-KR" altLang="en-US" dirty="0" smtClean="0"/>
                  <a:t>𝑳𝒐𝒔𝒔</a:t>
                </a:r>
                <a:r>
                  <a:rPr lang="en-US" altLang="ko-KR" dirty="0" smtClean="0"/>
                  <a:t>= 〖(</a:t>
                </a:r>
                <a:r>
                  <a:rPr lang="ko-KR" altLang="en-US" dirty="0" smtClean="0"/>
                  <a:t>𝒚 −𝒛</a:t>
                </a:r>
                <a:r>
                  <a:rPr lang="en-US" altLang="ko-KR" dirty="0" smtClean="0"/>
                  <a:t>)〗^</a:t>
                </a:r>
                <a:r>
                  <a:rPr lang="ko-KR" altLang="en-US" dirty="0" smtClean="0"/>
                  <a:t>𝟐을 사용하는 간단한 예를 들어 보겠습니다</a:t>
                </a:r>
                <a:r>
                  <a:rPr lang="en-US" altLang="ko-KR" dirty="0" smtClean="0"/>
                  <a:t>.</a:t>
                </a:r>
                <a:endParaRPr lang="ko-KR" altLang="en-US" dirty="0" smtClean="0"/>
              </a:p>
              <a:p>
                <a:r>
                  <a:rPr lang="ko-KR" altLang="en-US" sz="1200" b="0" spc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일반적인 경우 여러 개의 예측과 타깃이 있기 때문에 제곱 오차의 합으로 손실을 계산합니다</a:t>
                </a:r>
                <a:r>
                  <a:rPr lang="en-US" altLang="ko-KR" sz="1200" b="0" spc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en-US" sz="1200" b="0" spc="-8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텐서플로에서는</a:t>
                </a:r>
                <a:r>
                  <a:rPr lang="en-US" altLang="ko-KR" sz="1200" b="0" spc="-8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0" spc="-8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이 계산을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구현하기 위해 모델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파라미터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w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와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b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 변수로 정의라고 입력 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x, y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텐서로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정의 하겠습니다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그 다음 </a:t>
                </a:r>
                <a:r>
                  <a:rPr lang="en-US" altLang="ko-KR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tf.GradientTape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컨텐스트안에서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z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와 손실을 계산합니다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endParaRPr lang="en-US" altLang="ko-KR" sz="1200" b="0" spc="-80" baseline="0" dirty="0" smtClean="0">
                  <a:solidFill>
                    <a:srgbClr val="F2717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endParaRPr>
              </a:p>
              <a:p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Z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 계산한 때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그레디언트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테이프에 기록되는 필요한 연산을 신경망의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정방향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계산으로 생각할 수 있습니다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r>
                  <a:rPr lang="en-US" altLang="ko-KR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tape.gradient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 사용하여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𝝏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𝑳𝒐𝒔𝒔</m:t>
                        </m:r>
                      </m:num>
                      <m:den>
                        <m:r>
                          <a:rPr lang="ko-KR" altLang="en-US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𝝏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</m:den>
                    </m:f>
                    <m:r>
                      <a:rPr lang="ko-KR" altLang="en-US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</m:oMath>
                </a14:m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계산합니다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매우 간단한 예이기 때문에 직접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도함수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𝝏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𝑳𝒐𝒔𝒔</m:t>
                        </m:r>
                      </m:num>
                      <m:den>
                        <m:r>
                          <a:rPr lang="ko-KR" altLang="en-US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𝝏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</m:den>
                    </m:f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𝒘𝒙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𝒃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 − 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𝒚</m:t>
                    </m:r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200" b="1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구해서 계산한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그레이디언트가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앞의 코드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예제어서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얻은 결과 맞는지 확인할 수 있습니다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endParaRPr lang="en-US" altLang="ko-KR" sz="1200" b="0" spc="-80" baseline="0" dirty="0" smtClean="0">
                  <a:solidFill>
                    <a:srgbClr val="F2717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endParaRPr>
              </a:p>
              <a:p>
                <a:endParaRPr lang="en-US" altLang="ko-KR" sz="1200" b="0" spc="-80" dirty="0" smtClean="0">
                  <a:solidFill>
                    <a:srgbClr val="F2717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endParaRPr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3100" y="4748213"/>
                <a:ext cx="5389563" cy="388461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ko-KR" altLang="en-US" dirty="0" smtClean="0"/>
                  <a:t>𝒛</a:t>
                </a:r>
                <a:r>
                  <a:rPr lang="en-US" altLang="ko-KR" dirty="0" smtClean="0"/>
                  <a:t>=</a:t>
                </a:r>
                <a:r>
                  <a:rPr lang="ko-KR" altLang="en-US" dirty="0" smtClean="0"/>
                  <a:t>𝒘𝒙</a:t>
                </a:r>
                <a:r>
                  <a:rPr lang="en-US" altLang="ko-KR" dirty="0" smtClean="0"/>
                  <a:t>+</a:t>
                </a:r>
                <a:r>
                  <a:rPr lang="ko-KR" altLang="en-US" dirty="0" smtClean="0"/>
                  <a:t>𝒃 식을 계산하고 손실로 타깃과 </a:t>
                </a:r>
                <a:r>
                  <a:rPr lang="ko-KR" altLang="en-US" dirty="0" err="1" smtClean="0"/>
                  <a:t>예측사이에서</a:t>
                </a:r>
                <a:r>
                  <a:rPr lang="ko-KR" altLang="en-US" dirty="0" smtClean="0"/>
                  <a:t> 제곱오차</a:t>
                </a:r>
                <a:endParaRPr lang="en-US" altLang="ko-KR" dirty="0" smtClean="0"/>
              </a:p>
              <a:p>
                <a:r>
                  <a:rPr lang="ko-KR" altLang="en-US" dirty="0" smtClean="0"/>
                  <a:t>𝑳𝒐𝒔𝒔</a:t>
                </a:r>
                <a:r>
                  <a:rPr lang="en-US" altLang="ko-KR" dirty="0" smtClean="0"/>
                  <a:t>= 〖(</a:t>
                </a:r>
                <a:r>
                  <a:rPr lang="ko-KR" altLang="en-US" dirty="0" smtClean="0"/>
                  <a:t>𝒚 −𝒛</a:t>
                </a:r>
                <a:r>
                  <a:rPr lang="en-US" altLang="ko-KR" dirty="0" smtClean="0"/>
                  <a:t>)〗^</a:t>
                </a:r>
                <a:r>
                  <a:rPr lang="ko-KR" altLang="en-US" dirty="0" smtClean="0"/>
                  <a:t>𝟐을 사용하는 간단한 예를 들어 보겠습니다</a:t>
                </a:r>
                <a:r>
                  <a:rPr lang="en-US" altLang="ko-KR" dirty="0" smtClean="0"/>
                  <a:t>.</a:t>
                </a:r>
                <a:endParaRPr lang="ko-KR" altLang="en-US" dirty="0" smtClean="0"/>
              </a:p>
              <a:p>
                <a:r>
                  <a:rPr lang="ko-KR" altLang="en-US" sz="1200" b="0" spc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일반적인 경우 여러 개의 예측과 타깃이 있기 때문에 제곱 오차의 합으로 손실을 계산합니다</a:t>
                </a:r>
                <a:r>
                  <a:rPr lang="en-US" altLang="ko-KR" sz="1200" b="0" spc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en-US" sz="1200" b="0" spc="-8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텐서플로에서는</a:t>
                </a:r>
                <a:r>
                  <a:rPr lang="en-US" altLang="ko-KR" sz="1200" b="0" spc="-8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0" spc="-8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이 계산을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구현하기 위해 모델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파라미터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w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와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b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 변수로 정의라고 입력 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x, y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텐서로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정의 하겠습니다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그 다음 </a:t>
                </a:r>
                <a:r>
                  <a:rPr lang="en-US" altLang="ko-KR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tf.GradientTape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컨텐스트안에서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z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와 손실을 계산합니다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endParaRPr lang="en-US" altLang="ko-KR" sz="1200" b="0" spc="-80" baseline="0" dirty="0" smtClean="0">
                  <a:solidFill>
                    <a:srgbClr val="F2717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endParaRPr>
              </a:p>
              <a:p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Z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 계산한 때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그레디언트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테이프에 기록되는 필요한 연산을 신경망의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정방향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계산으로 생각할 수 있습니다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r>
                  <a:rPr lang="en-US" altLang="ko-KR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tape.gradient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 사용하여 </a:t>
                </a:r>
                <a:r>
                  <a:rPr lang="ko-KR" altLang="en-US" sz="1200" b="1" i="0" smtClean="0">
                    <a:solidFill>
                      <a:schemeClr val="tx1"/>
                    </a:solidFill>
                    <a:latin typeface="Cambria Math"/>
                  </a:rPr>
                  <a:t>𝝏</a:t>
                </a:r>
                <a:r>
                  <a:rPr lang="en-US" altLang="ko-KR" sz="1200" b="1" i="0" smtClean="0">
                    <a:solidFill>
                      <a:schemeClr val="tx1"/>
                    </a:solidFill>
                    <a:latin typeface="Cambria Math"/>
                  </a:rPr>
                  <a:t>𝑳𝒐𝒔𝒔</a:t>
                </a:r>
                <a:r>
                  <a:rPr lang="en-US" altLang="ko-KR" sz="1200" b="1" i="0" smtClean="0">
                    <a:solidFill>
                      <a:schemeClr val="tx1"/>
                    </a:solidFill>
                    <a:latin typeface="Cambria Math"/>
                  </a:rPr>
                  <a:t>/</a:t>
                </a:r>
                <a:r>
                  <a:rPr lang="ko-KR" altLang="en-US" sz="1200" b="1" i="0" smtClean="0">
                    <a:solidFill>
                      <a:schemeClr val="tx1"/>
                    </a:solidFill>
                    <a:latin typeface="Cambria Math"/>
                  </a:rPr>
                  <a:t>𝝏</a:t>
                </a:r>
                <a:r>
                  <a:rPr lang="en-US" altLang="ko-KR" sz="1200" b="1" i="0" smtClean="0">
                    <a:solidFill>
                      <a:schemeClr val="tx1"/>
                    </a:solidFill>
                    <a:latin typeface="Cambria Math"/>
                  </a:rPr>
                  <a:t>𝒘</a:t>
                </a:r>
                <a:r>
                  <a:rPr lang="ko-KR" altLang="en-US" sz="1200" b="1" i="0" smtClean="0">
                    <a:solidFill>
                      <a:schemeClr val="tx1"/>
                    </a:solidFill>
                    <a:latin typeface="Cambria Math"/>
                  </a:rPr>
                  <a:t> 를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계산합니다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매우 간단한 예이기 때문에 직접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도함수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</a:t>
                </a:r>
                <a:r>
                  <a:rPr lang="ko-KR" altLang="en-US" sz="1200" b="1" i="0" smtClean="0">
                    <a:solidFill>
                      <a:schemeClr val="tx1"/>
                    </a:solidFill>
                    <a:latin typeface="Cambria Math"/>
                  </a:rPr>
                  <a:t>𝝏</a:t>
                </a:r>
                <a:r>
                  <a:rPr lang="en-US" altLang="ko-KR" sz="1200" b="1" i="0" smtClean="0">
                    <a:solidFill>
                      <a:schemeClr val="tx1"/>
                    </a:solidFill>
                    <a:latin typeface="Cambria Math"/>
                  </a:rPr>
                  <a:t>𝑳𝒐𝒔𝒔</a:t>
                </a:r>
                <a:r>
                  <a:rPr lang="en-US" altLang="ko-KR" sz="1200" b="1" i="0" smtClean="0">
                    <a:solidFill>
                      <a:schemeClr val="tx1"/>
                    </a:solidFill>
                    <a:latin typeface="Cambria Math"/>
                  </a:rPr>
                  <a:t>/</a:t>
                </a:r>
                <a:r>
                  <a:rPr lang="ko-KR" altLang="en-US" sz="1200" b="1" i="0" smtClean="0">
                    <a:solidFill>
                      <a:schemeClr val="tx1"/>
                    </a:solidFill>
                    <a:latin typeface="Cambria Math"/>
                  </a:rPr>
                  <a:t>𝝏</a:t>
                </a:r>
                <a:r>
                  <a:rPr lang="en-US" altLang="ko-KR" sz="1200" b="1" i="0" smtClean="0">
                    <a:solidFill>
                      <a:schemeClr val="tx1"/>
                    </a:solidFill>
                    <a:latin typeface="Cambria Math"/>
                  </a:rPr>
                  <a:t>𝒘=𝟐𝒙(𝒘𝒙+𝒃 − 𝒚)</a:t>
                </a:r>
                <a:endParaRPr lang="ko-KR" altLang="en-US" sz="1200" b="1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를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구해서 계산한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그레이디언트가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앞의 코드 </a:t>
                </a:r>
                <a:r>
                  <a:rPr lang="ko-KR" altLang="en-US" sz="1200" b="0" spc="-80" baseline="0" dirty="0" err="1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예제어서</a:t>
                </a:r>
                <a:r>
                  <a:rPr lang="ko-KR" altLang="en-US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 얻은 결과 맞는지 확인할 수 있습니다</a:t>
                </a:r>
                <a:r>
                  <a:rPr lang="en-US" altLang="ko-KR" sz="1200" b="0" spc="-80" baseline="0" dirty="0" smtClean="0">
                    <a:solidFill>
                      <a:srgbClr val="F2717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Malgun Gothic"/>
                  </a:rPr>
                  <a:t>.</a:t>
                </a:r>
              </a:p>
              <a:p>
                <a:endParaRPr lang="en-US" altLang="ko-KR" sz="1200" b="0" spc="-80" baseline="0" dirty="0" smtClean="0">
                  <a:solidFill>
                    <a:srgbClr val="F2717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endParaRPr>
              </a:p>
              <a:p>
                <a:endParaRPr lang="en-US" altLang="ko-KR" sz="1200" b="0" spc="-80" dirty="0" smtClean="0">
                  <a:solidFill>
                    <a:srgbClr val="F2717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구현해 보겠습니다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자유도가 제일 높은 모델 구축 방법으로서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자신의 방법으로 신경망을 학습시킬 수도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깊게 공부하려면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알아야 하는 방법입니다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spc="-8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만들고자 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그림과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r>
              <a:rPr lang="en-US" altLang="ko-KR" sz="1200" b="0" spc="-80" dirty="0" smtClean="0">
                <a:solidFill>
                  <a:srgbClr val="F271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https://pasus.tistory.com/18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ko-KR" dirty="0" smtClean="0"/>
              <a:t>Fashion MNIST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운동화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샌들과 같은 작은 이미지들의 모음입니다</a:t>
            </a:r>
            <a:r>
              <a:rPr lang="en-US" altLang="ko-KR" dirty="0" smtClean="0"/>
              <a:t>. 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Fashion_MNIST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Fashion_MNIST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신발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옷 등의 흑백 그림을 모아 놓은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ko-KR" dirty="0" smtClean="0"/>
              <a:t>Fashion MNIST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운동화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셔츠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샌들과 같은 작은 이미지들의 모음입니다</a:t>
            </a:r>
            <a:r>
              <a:rPr lang="en-US" altLang="ko-KR" dirty="0" smtClean="0"/>
              <a:t>. 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Fashion_MNIST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Fashion_MNIST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신발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옷 등의 흑백 그림을 모아 놓은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개수가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만개이며 사이즈가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28x28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흑백 이미지입니다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tf.keras.datasets.fashion_mnist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fashion_mnist.load_data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Fashion_MNIST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가진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데이터형을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받기 때문에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바꿔준다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x_train.reshape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(-1,28,28,1)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x_test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x_test.reshape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(-1,28,28,1)</a:t>
            </a:r>
            <a:endParaRPr lang="en-US" altLang="ko-KR" sz="1200" b="0" spc="-80" dirty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가진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데이터형을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받기 때문에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바꿔준다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몇 개 출력해 보면 다음과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모델을 만들면 다음과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__(self)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객체가 생성될 때 호출되는 함수이고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call(self)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객체 변수를 실행할 때 호출되는 함수입니다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sz="1200" b="0" spc="-80" dirty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컴파일하고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학습합니다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spc="-80" dirty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GradientTape</a:t>
            </a:r>
            <a:endParaRPr lang="ko-KR" alt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텐서플로는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변수에 대한 연산의 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계산하는 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 미분을 위한 </a:t>
            </a: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tf.GradientTape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제공합니다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tf.GradientTape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(context) 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안에서 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실행된 모든 연산을 테이프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(Tape)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기록합니다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 다음 후진방식 자동미분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(reverse mode differentiation)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 테이프에 기록된 연산의 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계산합니다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sz="1200" b="0" spc="-80" dirty="0" smtClean="0">
              <a:solidFill>
                <a:srgbClr val="F2717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학습처럼 복잡한 문제를 풀기 위해서는 다량의 데이터가 필요합니다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갖고 있는 데이터는 한정적이죠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보완하기 위한 방법이 </a:t>
            </a:r>
            <a:r>
              <a:rPr lang="en-US" altLang="ko-KR" dirty="0" smtClean="0"/>
              <a:t>Data Augmentation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학습처럼 복잡한 문제를 풀기 위해서는 다량의 데이터가 필요합니다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갖고 있는 데이터는 한정적이죠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보완하기 위한 방법이 </a:t>
            </a:r>
            <a:r>
              <a:rPr lang="en-US" altLang="ko-KR" dirty="0" smtClean="0"/>
              <a:t>Data Augmentation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3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12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A233F19E-A41D-448F-A4F6-0EA02A03C945}"/>
              </a:ext>
            </a:extLst>
          </p:cNvPr>
          <p:cNvSpPr/>
          <p:nvPr userDrawn="1"/>
        </p:nvSpPr>
        <p:spPr>
          <a:xfrm>
            <a:off x="11571169" y="6483346"/>
            <a:ext cx="35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www.tensorflow.org/tutorials/keras/classific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nsorflow.org/guide/autodiff?hl=k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nsorflow.org/guide/autodiff?hl=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youtube.com/watch?v=5ECD8J3dvD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87510" y="6507194"/>
            <a:ext cx="641201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16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경 </a:t>
            </a:r>
            <a:r>
              <a:rPr lang="ko-KR" altLang="en-US" sz="16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524000" y="2035263"/>
            <a:ext cx="9144000" cy="1401096"/>
          </a:xfrm>
        </p:spPr>
        <p:txBody>
          <a:bodyPr anchor="ctr" anchorCtr="0"/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유사도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" y="1166038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</a:t>
            </a:r>
            <a:r>
              <a:rPr lang="ko-KR" altLang="en-US" sz="6000" b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서브클래싱</a:t>
            </a:r>
            <a:endParaRPr lang="en-US" altLang="ko-KR" sz="6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 descr="CNN, Convolutional Neural Network 요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25" y="2968202"/>
            <a:ext cx="84391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51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44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3484" y="66140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www.youtube.com/watch?v=5ECD8J3dvDQ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building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0003"/>
            <a:ext cx="12209510" cy="402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6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00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3484" y="66140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484" y="66140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44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9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www.youtube.com/watch?v=5ECD8J3dvDQ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training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7470"/>
            <a:ext cx="12213765" cy="439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4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41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www.youtube.com/watch?v=5ECD8J3dvDQ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training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/>
          <a:stretch/>
        </p:blipFill>
        <p:spPr bwMode="auto">
          <a:xfrm>
            <a:off x="36492" y="1524000"/>
            <a:ext cx="12154351" cy="43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training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600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1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4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44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5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www.youtube.com/watch?v=5ECD8J3dvDQ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8734"/>
            <a:ext cx="12083970" cy="533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5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계산그래프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Graph)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259725" y="2993330"/>
                <a:ext cx="7384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725" y="2993330"/>
                <a:ext cx="73846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타원 33"/>
          <p:cNvSpPr/>
          <p:nvPr/>
        </p:nvSpPr>
        <p:spPr>
          <a:xfrm>
            <a:off x="5088959" y="2776496"/>
            <a:ext cx="1080000" cy="108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8174375" y="2993330"/>
                <a:ext cx="7384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ko-KR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375" y="2993330"/>
                <a:ext cx="738468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타원 35"/>
          <p:cNvSpPr/>
          <p:nvPr/>
        </p:nvSpPr>
        <p:spPr>
          <a:xfrm>
            <a:off x="8003609" y="2776496"/>
            <a:ext cx="1080000" cy="108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2345075" y="2993330"/>
                <a:ext cx="7384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ko-KR" alt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75" y="2993330"/>
                <a:ext cx="738468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/>
          <p:cNvSpPr/>
          <p:nvPr/>
        </p:nvSpPr>
        <p:spPr>
          <a:xfrm>
            <a:off x="2174309" y="2776496"/>
            <a:ext cx="1080000" cy="108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/>
          <p:cNvCxnSpPr>
            <a:stCxn id="38" idx="6"/>
            <a:endCxn id="34" idx="2"/>
          </p:cNvCxnSpPr>
          <p:nvPr/>
        </p:nvCxnSpPr>
        <p:spPr>
          <a:xfrm>
            <a:off x="3254309" y="3316496"/>
            <a:ext cx="18346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4" idx="6"/>
            <a:endCxn id="36" idx="2"/>
          </p:cNvCxnSpPr>
          <p:nvPr/>
        </p:nvCxnSpPr>
        <p:spPr>
          <a:xfrm>
            <a:off x="6168959" y="3316496"/>
            <a:ext cx="18346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3159837" y="1851735"/>
                <a:ext cx="202359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-KR" sz="24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837" y="1851735"/>
                <a:ext cx="2023593" cy="4700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5971778" y="1867441"/>
                <a:ext cx="20235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altLang="ko-KR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778" y="1867441"/>
                <a:ext cx="2023593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원호 42"/>
          <p:cNvSpPr/>
          <p:nvPr/>
        </p:nvSpPr>
        <p:spPr>
          <a:xfrm>
            <a:off x="3280745" y="2538802"/>
            <a:ext cx="1834650" cy="909055"/>
          </a:xfrm>
          <a:prstGeom prst="arc">
            <a:avLst>
              <a:gd name="adj1" fmla="val 11311171"/>
              <a:gd name="adj2" fmla="val 20860514"/>
            </a:avLst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원호 43"/>
          <p:cNvSpPr/>
          <p:nvPr/>
        </p:nvSpPr>
        <p:spPr>
          <a:xfrm>
            <a:off x="6168959" y="2538802"/>
            <a:ext cx="1834650" cy="909055"/>
          </a:xfrm>
          <a:prstGeom prst="arc">
            <a:avLst>
              <a:gd name="adj1" fmla="val 11311171"/>
              <a:gd name="adj2" fmla="val 20860514"/>
            </a:avLst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원호 44"/>
          <p:cNvSpPr/>
          <p:nvPr/>
        </p:nvSpPr>
        <p:spPr>
          <a:xfrm rot="10800000">
            <a:off x="6160721" y="3168024"/>
            <a:ext cx="1834650" cy="909055"/>
          </a:xfrm>
          <a:prstGeom prst="arc">
            <a:avLst>
              <a:gd name="adj1" fmla="val 11311171"/>
              <a:gd name="adj2" fmla="val 20860514"/>
            </a:avLst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원호 45"/>
          <p:cNvSpPr/>
          <p:nvPr/>
        </p:nvSpPr>
        <p:spPr>
          <a:xfrm rot="10800000">
            <a:off x="3273286" y="3168023"/>
            <a:ext cx="1834650" cy="909055"/>
          </a:xfrm>
          <a:prstGeom prst="arc">
            <a:avLst>
              <a:gd name="adj1" fmla="val 11311171"/>
              <a:gd name="adj2" fmla="val 20860514"/>
            </a:avLst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280745" y="4220335"/>
                <a:ext cx="1808214" cy="79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altLang="ko-KR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𝒚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𝒅𝒙</m:t>
                          </m:r>
                        </m:den>
                      </m:f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altLang="ko-KR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745" y="4220335"/>
                <a:ext cx="1808214" cy="7938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6271094" y="4220335"/>
                <a:ext cx="1732515" cy="857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𝒅𝒛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𝒅</m:t>
                          </m:r>
                          <m:r>
                            <a:rPr lang="en-US" altLang="ko-KR" sz="2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𝒚</m:t>
                          </m:r>
                        </m:den>
                      </m:f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altLang="ko-KR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094" y="4220335"/>
                <a:ext cx="1732515" cy="8570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73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5" r="862" b="19509"/>
          <a:stretch/>
        </p:blipFill>
        <p:spPr bwMode="auto">
          <a:xfrm>
            <a:off x="59643" y="2428266"/>
            <a:ext cx="6258515" cy="238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158" y="1020415"/>
            <a:ext cx="1172480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텐서플로는</a:t>
            </a:r>
            <a:r>
              <a:rPr lang="ko-KR" altLang="en-US" dirty="0"/>
              <a:t> 자동미분</a:t>
            </a:r>
            <a:r>
              <a:rPr lang="en-US" altLang="ko-KR" dirty="0"/>
              <a:t>(automatic difference)</a:t>
            </a:r>
            <a:r>
              <a:rPr lang="ko-KR" altLang="en-US" dirty="0"/>
              <a:t>을 지원합니다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중첩된 </a:t>
            </a:r>
            <a:r>
              <a:rPr lang="ko-KR" altLang="en-US" dirty="0"/>
              <a:t>함수의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계산하기 위해 연쇄법칙</a:t>
            </a:r>
            <a:r>
              <a:rPr lang="en-US" altLang="ko-KR" dirty="0"/>
              <a:t>(Chain Rule)</a:t>
            </a:r>
            <a:r>
              <a:rPr lang="ko-KR" altLang="en-US" dirty="0"/>
              <a:t>을 구현한 것으로 생각할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텐서플로는</a:t>
            </a:r>
            <a:r>
              <a:rPr lang="ko-KR" altLang="en-US" dirty="0" smtClean="0"/>
              <a:t> </a:t>
            </a:r>
            <a:r>
              <a:rPr lang="ko-KR" altLang="en-US" dirty="0" err="1"/>
              <a:t>계산그래프안에서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Tensor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Gradient</a:t>
            </a:r>
            <a:r>
              <a:rPr lang="ko-KR" altLang="en-US" dirty="0" smtClean="0"/>
              <a:t>를 </a:t>
            </a:r>
            <a:r>
              <a:rPr lang="ko-KR" altLang="en-US" dirty="0"/>
              <a:t>계산하는 기능을 제공합니다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Gradient </a:t>
            </a:r>
            <a:r>
              <a:rPr lang="ko-KR" altLang="en-US" dirty="0" smtClean="0"/>
              <a:t>를 </a:t>
            </a:r>
            <a:r>
              <a:rPr lang="ko-KR" altLang="en-US" dirty="0"/>
              <a:t>계산하려면 </a:t>
            </a:r>
            <a:r>
              <a:rPr lang="en-US" altLang="ko-KR" dirty="0" err="1"/>
              <a:t>tf.GradientTape</a:t>
            </a:r>
            <a:r>
              <a:rPr lang="ko-KR" altLang="en-US" dirty="0"/>
              <a:t>을 통해 계산을 기록해야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74947" y="5391759"/>
                <a:ext cx="6355989" cy="478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/>
                      </a:rPr>
                      <m:t>𝑳𝒐𝒔𝒔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𝒛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ko-KR" sz="2400" b="1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ko-KR" sz="2400" b="1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1" i="1">
                            <a:latin typeface="Cambria Math"/>
                          </a:rPr>
                          <m:t>𝒊</m:t>
                        </m:r>
                        <m:r>
                          <a:rPr lang="pt-BR" altLang="ko-KR" sz="2400" b="1" i="1">
                            <a:latin typeface="Cambria Math"/>
                          </a:rPr>
                          <m:t>=</m:t>
                        </m:r>
                        <m:r>
                          <a:rPr lang="pt-BR" altLang="ko-KR" sz="2400" b="1" i="1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pt-BR" altLang="ko-KR" sz="2400" b="1" i="1">
                            <a:latin typeface="Cambria Math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ko-KR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altLang="ko-KR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pt-BR" altLang="ko-KR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b="1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 b="1" dirty="0"/>
                          <m:t> </m:t>
                        </m:r>
                      </m:e>
                    </m:nary>
                  </m:oMath>
                </a14:m>
                <a:endParaRPr lang="en-US" altLang="ko-KR" sz="24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47" y="5391759"/>
                <a:ext cx="6355989" cy="4781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74947" y="4816067"/>
                <a:ext cx="20235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𝒘𝒙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𝒃</m:t>
                      </m:r>
                    </m:oMath>
                  </m:oMathPara>
                </a14:m>
                <a:endParaRPr lang="ko-KR" altLang="en-US" sz="24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47" y="4816067"/>
                <a:ext cx="2023593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74947" y="5975786"/>
                <a:ext cx="3807630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ko-KR" altLang="en-US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𝑳𝒐𝒔𝒔</m:t>
                          </m:r>
                        </m:num>
                        <m:den>
                          <m:r>
                            <a:rPr lang="ko-KR" altLang="en-US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𝒘𝒙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𝒃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−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sz="24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47" y="5975786"/>
                <a:ext cx="3807630" cy="79457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55" y="2442343"/>
            <a:ext cx="5497392" cy="398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4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Subclassing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32" y="1859609"/>
            <a:ext cx="941369" cy="94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>
            <a:hlinkClick r:id="rId4"/>
          </p:cNvPr>
          <p:cNvSpPr/>
          <p:nvPr/>
        </p:nvSpPr>
        <p:spPr>
          <a:xfrm>
            <a:off x="2503213" y="2029082"/>
            <a:ext cx="7779775" cy="6340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</a:rPr>
              <a:t>model_subclassing.ipynb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blog.kakaocdn.net/dn/U59D7/btqFY0lOPIr/HuBoRJduGaZZpPxkGyGwT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28" y="3308719"/>
            <a:ext cx="7620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5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158" y="1020415"/>
            <a:ext cx="11724806" cy="72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Fashion MNIST </a:t>
            </a:r>
            <a:r>
              <a:rPr lang="ko-KR" altLang="en-US" dirty="0" err="1"/>
              <a:t>데이터셋은</a:t>
            </a:r>
            <a:r>
              <a:rPr lang="ko-KR" altLang="en-US" dirty="0"/>
              <a:t> </a:t>
            </a:r>
            <a:r>
              <a:rPr lang="ko-KR" altLang="en-US" dirty="0" smtClean="0"/>
              <a:t>운동화</a:t>
            </a:r>
            <a:r>
              <a:rPr lang="en-US" altLang="ko-KR" dirty="0"/>
              <a:t>, </a:t>
            </a:r>
            <a:r>
              <a:rPr lang="ko-KR" altLang="en-US" dirty="0"/>
              <a:t>셔츠</a:t>
            </a:r>
            <a:r>
              <a:rPr lang="en-US" altLang="ko-KR" dirty="0"/>
              <a:t>, </a:t>
            </a:r>
            <a:r>
              <a:rPr lang="ko-KR" altLang="en-US" dirty="0"/>
              <a:t>샌들과 같은 </a:t>
            </a:r>
            <a:r>
              <a:rPr lang="ko-KR" altLang="en-US" dirty="0" smtClean="0"/>
              <a:t>작은 이미지들의 모음입니다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기본 </a:t>
            </a:r>
            <a:r>
              <a:rPr lang="en-US" altLang="ko-KR" dirty="0"/>
              <a:t>MNIST </a:t>
            </a:r>
            <a:r>
              <a:rPr lang="ko-KR" altLang="en-US" dirty="0" err="1"/>
              <a:t>데이터셋과</a:t>
            </a:r>
            <a:r>
              <a:rPr lang="ko-KR" altLang="en-US" dirty="0"/>
              <a:t> 같이 열 가지로 </a:t>
            </a:r>
            <a:r>
              <a:rPr lang="ko-KR" altLang="en-US" dirty="0" smtClean="0"/>
              <a:t>분류될 </a:t>
            </a:r>
            <a:r>
              <a:rPr lang="ko-KR" altLang="en-US" dirty="0"/>
              <a:t>수 있는 </a:t>
            </a:r>
            <a:r>
              <a:rPr lang="en-US" altLang="ko-KR" dirty="0" smtClean="0"/>
              <a:t>28×28 </a:t>
            </a:r>
            <a:r>
              <a:rPr lang="ko-KR" altLang="en-US" dirty="0" smtClean="0"/>
              <a:t>픽셀의 이미지 </a:t>
            </a:r>
            <a:r>
              <a:rPr lang="en-US" altLang="ko-KR" dirty="0" smtClean="0"/>
              <a:t>70,000</a:t>
            </a:r>
            <a:r>
              <a:rPr lang="ko-KR" altLang="en-US" dirty="0"/>
              <a:t>개로 이루어져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028" name="Picture 4" descr="Cover image for Machine Learning - Fashion MNIST dataset - Prolog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7" y="2252663"/>
            <a:ext cx="9525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Subclassing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7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Subclassing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8" y="1404938"/>
            <a:ext cx="102012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Subclassing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50" y="3574650"/>
            <a:ext cx="4151092" cy="32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73" y="906997"/>
            <a:ext cx="82010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2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Subclassing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1" y="1058180"/>
            <a:ext cx="105156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2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Subclassing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2" y="1258747"/>
            <a:ext cx="8877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3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미분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12" y="3065922"/>
            <a:ext cx="941369" cy="94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>
            <a:hlinkClick r:id="rId4"/>
          </p:cNvPr>
          <p:cNvSpPr/>
          <p:nvPr/>
        </p:nvSpPr>
        <p:spPr>
          <a:xfrm>
            <a:off x="2757993" y="3235395"/>
            <a:ext cx="7779775" cy="6340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https://www.tensorflow.org/guide/autodiff?hl=ko</a:t>
            </a:r>
          </a:p>
        </p:txBody>
      </p:sp>
    </p:spTree>
    <p:extLst>
      <p:ext uri="{BB962C8B-B14F-4D97-AF65-F5344CB8AC3E}">
        <p14:creationId xmlns:p14="http://schemas.microsoft.com/office/powerpoint/2010/main" val="40152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GradientTape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12" y="3065922"/>
            <a:ext cx="941369" cy="94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>
            <a:hlinkClick r:id="rId4"/>
          </p:cNvPr>
          <p:cNvSpPr/>
          <p:nvPr/>
        </p:nvSpPr>
        <p:spPr>
          <a:xfrm>
            <a:off x="2757993" y="3235395"/>
            <a:ext cx="7779775" cy="6340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</a:rPr>
              <a:t>model_subclassing_gt.ipynb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www.youtube.com/watch?v=5ECD8J3dvDQ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building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999"/>
            <a:ext cx="12080760" cy="428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1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GradientTape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97" y="1175374"/>
            <a:ext cx="67532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0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GradientTape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02" y="1017005"/>
            <a:ext cx="83820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0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GradientTape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72" y="1536419"/>
            <a:ext cx="86391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9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AtMAAAFNCAYAAADCcOOfAAAABHNCSVQICAgIfAhkiAAAAAlwSFlzAAALEgAACxIB0t1+/AAAADh0RVh0U29mdHdhcmUAbWF0cGxvdGxpYiB2ZXJzaW9uMy4yLjIsIGh0dHA6Ly9tYXRwbG90bGliLm9yZy+WH4yJAAAgAElEQVR4nO3deZhkZXn38e9PNhGwQcCFzUEHUeLuiCguiBsuDQY1QowLQUZNNPpqElExaoxGk2gMiYZMXHBlEY2hBReMsrwKyKIoAyIDahgQwa1FfAXR+/3jnIai7aW6pquravr7ua665tRzTp1z11Nnuu96+j7PSVUhSZIkaeHuMOgAJEmSpFFlMi1JkiT1yGRakiRJ6pHJtCRJktQjk2lJkiSpRybTkiRJUo9MpiVt9JI8Jsllg45jkNL4UJKfJfn6DOtflOT/Dii2Y5P83SLta88k30xyQ5K/WIx9znGs1yd5fz+PIWn4mUxL6psk30/yxD4fY78k62doPz3JiwGq6qyq2rOLfb05ycf6EecQeDTwJGCXqtp7UEEsQdL+18BXqmqbqjq6j8ehqt5eVS/u5zEkDT+TaUlaAkk2HXAI9wS+X1U3DjiOfrsnsLabDdvRen8PStog/hCRtOSSbJHkPUmuaR/vSbJFx/q/TvLDdt2Lk1SSlRtwvNuNXid5bZKr21KAy5I8IckBwOuB5yb5ZZKL2m13SnJykp8mWZfkiI79bJnkw23pxKVt3J3H+X57rG8BNybZNMmRSa5oj31Jkj/s2P5FSb6a5J+T/DzJlUke1bZfleS6JC+c433OGGuSw4H3A49s39tbuuiz+yY5rd3XZUn+qGPdsUnem+SU9n2cm+TeHeuf3L5mMsn7kpzRfo73A47piOPnHYfcbrb9zRDbgUnWtn10ertfknwZeDzwb+3+7zPDa09P8rYkXwV+Bdxrtvea5BFJrk2yScfr/7D9PH/vLxlJ9knytTaui5Ls17Y/Psm3O7Y7Lcl5Hc/PSvLM+T4TScPJZFrSILwB2Ad4MPAgYG/gKIA2qX018ERgJbDfYh44yZ7Ay4GHV9U2wFNoRmw/D7wdOKGqtq6qB7UvOR5YD+wEPBt4e5L923VvAlYA96IpofiTGQ55KPB0YNuqugW4AngMMAa8BfhYknt0bP8I4FvA9sAn2uM/nKYv/oQmUdx6lrc3Y6xV9QHgpcDZ7Xt70zx9tBVwWnv8uwKHAO9LslfHZoe08W8HrAPe1r52B+Ak4HXte7gMeBRAVV06LY5t59vfDLHdBzgOeBWwI3AqMJFk86raHzgLeHm7/+/O8hafD6wGtgGun+29VtW5wI3A/h2v/eN22+lx7QycAvwdcBfgL4FPJdkROAfYI8kOSTYDHgjslGSbJFsCq9q4JY0gk2lJg/A84G+r6rqqup4miXp+u+6PgA9V1dqq+hXw5i72t1M7Gnjrg6ZGeCa/BbYA9kqyWVV9v6qumGnDJLsC+wKvrapfV9U3aUZ4X9AR69ur6mdVtR6YqUb36Kq6qqr+H0BVfbKqrqmq31XVCcDlNF8mpnyvqj5UVb8FTgB2pemrm6rqi8DNNIn1QmNdiGfQfMH4UFXdUlXfAD4FPKdjm/+qqq+3XxA+TvPFCOBpwNqq+nS77mjg2i6OOdv+pnsucEpVnVZVvwH+CdiSNmHv0rHt+XULcMA87/U4mi9EJNmmfX/HzbDPPwFOrapT28/2NOB84GntZ38e8FjgYcBFwFdpPq99gMur6icLiF/SEDGZljQIOwE/6Hj+g7Ztat1VHetuXU6yW/vn+18m+WXHNtdU1badD2DGi9yqah3NqOabgeuSHJ9kp5m2bWP5aVXdMC3WneeLdba2JC9IM9vEVNJ/f2CHjk1+1LE8lYBPb5tpZHq+WBfinsAjpn05eR5w945tOhPkX3XEdLs+qaqiGS2fz2z7m+52505V/a493kLeZ+dnMt97/QRwcJoypIOBC6vqB/y+ewLPmeEL3dRfHc6g+SvLY9vl04HHtY8zFhC7pCFjMi1pEK6hST6m7Na2AfwQ2KVj3a5TC1X1v+2f77euqtmSrXlV1Seq6tFtDAW8c2rVDHHepR2R7Iz16vli7Tzc1EKSewL/SVNmsn2b9F8MpMe3spBYF+Iq4IxpX1C2rqqXdfHa2/VJknD7Pprexwt1u3On3f+uLOx9dsYw53utqktokvenMkuJR8d+PjptP1tV1Tva9dOT6TMwmZY2CibTkvptsyR37HhsSvNn8qOS7NjW2P4NMHUh14nAYUnul+ROwBsXM5g08xDv3440/ppmpPd37eofASvSzvBQVVcBXwP+vo39gcDh02J9XZLt2prZl89z+K1oErnr21gOoxmZ3mBdxLoQnwXuk+T5STZrHw+futBvHqcAD0jyzPaz/nNuP6L9I2CXJJv3EBc0ff70NBeNbga8BriJ5r33opv3+gnglTSJ8Cdn2c/HgPEkT0mySfsZ7Jdk6ovE14A9aUp6vl5Va2lHxYEze4xd0hAwmZbUb6fSJKxTjzfTXKR1Ps2Fdt8GLmzbqKrP0dTZfoXmQrRz2v3ctEjxbAG8A/gxTWnBXWkuloPbEqWfJLmwXT6U5iLDa4D/At5UVV9q1/0tTQnD94Av0Vx4N2uc7Sjnu4CzaZLKB9DUzi6WuWLtWlsq8mSai/Guoemnd9L03Xyv/TFNvfE/AD8B9qL5rKf65cs0U9ddm+THPcR2GU198r/SfIbjwHhV3bzQfbX76+a9Hkczgvzl9v3NtJ+rgINoZoS5nmak+q9of8+2UxJeSFNPPhXr2cAPquq6XmKXNBzSlLNJ0nBqRwgvBrZoLxgbWkleBhxSVY8bdCzDoh3lXw88r6q+Muh4JGmxOTItaei0c/lukWQ7mlHCiWFMpJPcI8m+Se7QTrn3GpoR4WWtLXXYti2leT1NTfg587xMkkaSybSkYfQS4DqaOZl/C3Rz4dsgbA78B3ADTfnCfwPvG2hEw+GRNJ/dVBnGM6emBpSkjY1lHpIkSVKPHJmWJEmSemQyLUmSJPVo00EHsCF22GGHWrFixaDDkCRJ0kbuggsu+HFV7Ti9faST6RUrVnD++ecPOgxJkiRt5JL8YKb2kSzzSDKeZM3k5OSgQ5EkSdIyNpLJdFVNVNXqsbGxQYciSZKkZWwkk2lJkiRpGJhMS5IkST0ymZYkSZJ6ZDItSZIk9chkWpIkSeqRybQkSZLUI5NpSZIkqUcm05IkSVKPRvp24svF+PhtyxMTg4tDkiRJt+fItCRJktQjk2lJkiSpRyOZTCcZT7JmcnJy0KFIkiRpGRvJZLqqJqpq9djY2KBDkSRJ0jI2ksm0JEmSNAxMpiVJkqQeOTXeiHGaPEmSpOFhMj2kOpNmSZIkDSfLPCRJkqQemUxLkiRJPTKZliRJknpkzfQI82JESZKkwXJkWpIkSeqRybQkSZLUI5NpSZIkqUcm05IkSVKPTKYlSZKkHplMS5IkST1yaryNhNPkSZIkLT1HpiVJkqQeOTK9EXKUWpIkaWkMzch0kvslOSbJSUleNuh4JEmSpPn0NZlO8sEk1yW5eFr7AUkuS7IuyZEAVXVpVb0U+CNg337GJUmSJC2Gfo9MHwsc0NmQZBPgvcBTgb2AQ5Ps1a47EDgFOLXPcUmSJEkbrK8101V1ZpIV05r3BtZV1ZUASY4HDgIuqaqTgZOTnAJ8op+xLRfWT0uSJPXPIC5A3Bm4quP5euARSfYDDga2YI6R6SSrgdUAu+22W/+ilCRJkuYxNLN5VNXpwOldbLcGWAOwatWq6m9UkiRJ0uwGMZvH1cCuHc93adskSZKkkTKIZPo8YI8kuyfZHDgEOHkhO0gynmTN5ORkXwKUJEmSutHvqfGOA84G9kyyPsnhVXUL8HLgC8ClwIlVtXYh+62qiapaPTY2tvhBS5IkSV3q92weh87SfipOf7fknNlDkiRpcQ3NHRAlSZKkUTOSybQ105IkSRoGI5lMWzO94cbHb3tIkiSpNyOZTEuSJEnDwGRakiRJ6tFIJtPWTEuSJGkYDM3txBeiqiaAiVWrVh0x6FgWk/XLkiRJo2UkR6YlSZKkYTCSI9NaXN7MRZIkqTcm07odE2tJkqTujWQynWQcGF+5cuWgQ9momVhLkiTNbSRrpr1piyRJkobBSI5Mj4rZZudwlFeSJGnjYDI9AJZPSJIkbRxMpgfMuaUlSZJG10jWTEuSJEnDYCRHpp3NY7AsU5EkSWqMZDK9sd5OfJhZjiJJkvT7LPOQJEmSemQyLUmSJPXIZFqSJEnqkcm0JEmS1COTaUmSJKlHIzmbh1PjDY+5Zvlw2jxJkrSxG8mR6aqaqKrVY2Njgw5FkiRJy9hIJtOSJEnSMDCZliRJkno0kjXTGg3edlySJG3sHJmWJEmSeuTI9CKba3aL5cxRakmStDEymdZAmWRLkqRRZjKtJefovSRJ2liMZM10kvEkayYnJwcdiiRJkpaxkUymvWnLxml8/LaHJEnSKBjJZFqSJEkaBibTkiRJUo+8AFFDyVk+JEnSKHBkWpIkSeqRybQkSZLUI5NpSZIkqUcm05IkSVKPTKYlSZKkHplMS5IkST0ymZYkSZJ65DzTGnqzzTntXNSSJGnQRjKZTjIOjK9cuXLQoWiJdSbQs7WbWEuSpKUykmUeVTVRVavHxsYGHYokSZKWsZEcmZbm4ii1JElaKibT2qiZWEuSpH6at8wjyeFJ9liKYCRJkqRR0s3I9G7AfyRZAVwAnAmcVVXf7GNckiRJ0tCbd2S6qt5UVfsDfwCcBfwVTVItSZIkLWvzjkwnOQrYF9ga+AbwlzRJtSRJkrSsdVPmcTBwC3AKcAZwdlXd1NeoJEmSpBEwbzJdVQ9Ncmea0eknAWuSXFdVj+57dNIicmYPSZK02Lop87g/8BjgccAq4Cos85AkSZK6KvN4B03yfDRwXlX9pr8hSf3nKLUkSVoM3ZR5PCPJlsBuJtKSJEnSbbq5acs48E3g8+3zByc5ud+BSUtlfPy2hyRJ0kLMm0wDbwb2Bn4O0N6sZfc+xiRJkiSNhG6S6d9U1eS0tupHMJIkSdIo6eYCxLVJ/hjYJMkewF8AX+tvWNLgeZGiJEmaTzfJ9CuANwA3AccBXwDe2s+gpGEzWz21SbYkSctbN7N5/IommX5D/8ORBsuLECVJ0kLMmkwneU9VvSrJBDPUSFfVgYsdTJJnAk8H7gx8oKq+uNjHkCRJkhbLXCPTH23//acNOUCSDwLPAK6rqvt3tB8A/AuwCfD+qnpHVX0G+EyS7drjmkxrqFn+IUnS8jZrMl1VF7SL2wOnVNVNPR7jWODfgI9MNSTZBHgv8CRgPXBekpOr6pJ2k6Pa9ZIkSdLQ6mZqvHHgu0k+muQZSbq5aPFWVXUm8NNpzXsD66rqyqq6GTgeOCiNdwKfq6oLF3IcSZIkaanNm0xX1WHASuCTwKHAFUnev4HH3Rm4quP5+rbtFcATgWcneelML0yyOsn5Sc6//vrrNzAMSZIkqXddjTJX1W+SfI7mQsQtgWcCL17sYKrqaODoebZZA6wBWLVqlTePkSRJ0sDMOzKd5KlJjgUuB54FvB+4+wYe92pg147nu7RtkiRJ0sjoZmT6BcAJwEs24CLE6c4D9kiyO00SfQjwx92+OMk4ML5y5cpFCkeSJElauG5qpg8FvgE8BiDJlkm26fYASY4Dzgb2TLI+yeFVdQvwcpq7KV4KnFhVa7vdZ1VNVNXqsbGxbl8iDaXx8dsekiRp9Mw7Mp3kCGA1cBfg3jQlGccAT+jmAG0yPlP7qcCpXUcqjZDO5Ng5pyVJ2nh1MzXenwP7Ar8AqKrLgbv2MyhJkiRpFHRTM31TVd2cBIB2numBzqJhzbRGyfQSjm5Gqh3ZliRpNHSTTJ+R5PXAlkmeBPwZMNBf71U1AUysWrXqiEHGIfXC+mhJkjYe3ZR5vBa4Hvg28BKaOuej+hmUJEmSNArmHJlOsgmwtqruC/zn0oQkLU+OWEuSNHrmHJmuqt8ClyXZbYni6UqS8SRrJicnBx2KJEmSlrFuyjy2A9Ym+Z8kJ089+h3YXJxnWpIkScOgmwsQ39j3KEacf56XJElanuZNpqvqjKUIRJIkSRo13YxMSxog55yWJGl4dVMzPXS8AFGSJEnDYNZkOsn/tP++c+nC6Y4XIGq5Gh+/7SFJkgZvrjKPeyR5FHBgkuOBdK6sqgv7GpkkSZI05OZKpv+GZiaPXYB3T1tXwP79CkqSJEkaBbMm01V1EnBSkjdW1VuXMCZJkiRpJHQzNd5bkxwIPLZtOr2qPtvfsCQtxEJn/Ohme2cRkSRpfvMm00n+Htgb+Hjb9Mokj6qq1/c1srljGgfGV65cOagQpKFlEixJ0tLpZp7ppwMPrqrfAST5MPANYGDJdFVNABOrVq06YlAxSIPWzYweJtaSJPVXtzdt2Rb4abvsfHTSRsop9yRJWphukum/B76R5Cs00+M9Fjiyr1FJkiRJI6CbCxCPS3I68PC26bVVdW1fo5IkSZJGQFdlHlX1Q+DkPsciSZIkjZRZbycuSZIkaW4jmUwnGU+yZnJyctChSJIkaRmbs8wjySbA2qq67xLF0xWnxpMWzpk6JElafHOOTFfVb4HLkuy2RPFIkiRJI6ObCxC3A9Ym+Tpw41RjVR3Yt6gkLRlHrCVJ6l03yfQb+x6FJEmSNIK6mWf6jCT3BPaoqi8luROwSf9DkzQsuhm99nblkqTlaN7ZPJIcAZwE/EfbtDPwmX4GJUmSJI2CbqbG+3NgX+AXAFV1OXDXfgYlSZIkjYJuaqZvqqqbkwCQZFOg+hqVpJHWWRbSbflHL6+RJGnQuhmZPiPJ64EtkzwJ+CQw0F913rRFkiRJw6CbZPpI4Hrg28BLgFOBo/oZ1HyqaqKqVo+NjQ0yDEmSJC1z3czm8bskHwbOpSnvuKyqLPOQJEnSsjdvMp3k6cAxwBVAgN2TvKSqPtfv4CRJkqRh1s0FiO8CHl9V6wCS3Bs4BTCZljQvLyyUJG3MuqmZvmEqkW5dCdzQp3gkSZKkkTHryHSSg9vF85OcCpxIUzP9HOC8JYhNkiRJGmpzlXl03kD4R8Dj2uXrgS37FpGkjVa3JR8LLQ2xlESSNCizJtNVddhSBiJJkiSNmm5m89gdeAWwonP7qjqwf2FJkiRJw6+b2Tw+A3yA5q6Hv+tvOJKWi87SjEGyRESStCG6SaZ/XVVH9z0SSZIkacR0k0z/S5I3AV8EbppqrKoL+xaVpJGz1CPNCz3ehoxAO3otSZpNN8n0A4DnA/tzW5lHtc8HIsk4ML5y5cpBhSBpmTKxliR16iaZfg5wr6q6ud/BdKuqJoCJVatWHTHoWCRJkrR8dZNMXwxsC1zX51gk6fcs5Uiwo86SpIXqJpneFvhOkvO4fc20U+NJkiRpWesmmX5T36OQpC50c9HhYm0jSVI35k2mq+qMpQhEkiRJGjXd3AHxBprZOwA2BzYDbqyqO/czMEmSJGnYdTMyvc3UcpIABwH79DMoSRq0hZaLeMGiJC1Pd1jIxtX4DPCUPsUjSZIkjYxuyjwO7nh6B2AV8Ou+RTQCvHhJkiRJ0N1sHp2p4y3A92lKPSRJkqRlrZua6cOWIhBJkiRp1MyaTCf5mzleV1X11j7EI0mSJI2MuUamb5yhbSvgcGB7wGRakiRJy9qsyXRVvWtqOck2wCuBw4DjgXfN9jpJkiRpuZizZjrJXYBXA88DPgw8tKp+thSBSZIkScNurprpfwQOBtYAD6iqXy5ZVJIkSdIImOumLa8BdgKOAq5J8ov2cUOSXyxNeJIkSdLwmqtmekF3R5QkSZKWm6FJmJPcK8kHkpw06FgkSZKkbvQ1mU7ywSTXJbl4WvsBSS5Lsi7JkQBVdWVVHd7PeCRJkqTF1O+R6WOBAzobkmwCvBd4KrAXcGiSvfochyRJkrTo5r2d+IaoqjOTrJjWvDewrqquBEhyPHAQcEk3+0yyGlgNsNtuuy1arJK0WMbHb1uemBhcHJKk/htEzfTOwFUdz9cDOyfZPskxwEOSvG62F1fVmqpaVVWrdtxxx37HKkmSJM2qryPTC1FVPwFeOug4JEmSpG4NYmT6amDXjue7tG2SJEnSSBlEMn0esEeS3ZNsDhwCnLyQHSQZT7JmcnKyLwFKkiRJ3ej31HjHAWcDeyZZn+TwqroFeDnwBeBS4MSqWruQ/VbVRFWtHhsbW/ygJUmSpC71ezaPQ2dpPxU4tZ/HliRJkvptaO6AKEmSJI2akUymrZmWJEnSMBjJZNqaaUmSJA2DkUymJUmSpGFgMi1JkiT1aGjugLgQScaB8ZUrVw46FEkCYHx80BFIkgZhJEemrZmWJEnSMBjJZFqSJEkaBibTkiRJUo9MpiVJkqQejWQy7U1bJEmSNAxGMpn2AkRJkiQNg5FMpiVJkqRhYDItSZIk9chkWpIkSeqRybQkSZLUI28nLkl91Hmb8YmJwcUhSeqPkRyZdjYPSZIkDYORTKYlSZKkYWAyLUmSJPXIZFqSJEnqkcm0JEmS1COTaUmSJKlHI5lMJxlPsmZycnLQoUiSJGkZG8lk2qnxJEmSNAxGMpmWJEmShoHJtCRJktQjk2lJkiSpRybTkiRJUo9MpiVJkqQemUxLkiRJPTKZliRJknq06aAD6EWScWB85cqVgw5Fkro2Pj7/NhMT/Y9DkrR4RnJk2pu2SJIkaRiMZDItSZIkDQOTaUmSJKlHJtOSJElSj0ymJUmSpB6ZTEuSJEk9MpmWJEmSemQyLUmSJPXIZFqSJEnqkcm0JEmS1COTaUmSJKlHJtOSJElSjzYddAC9SDIOjK9cuXLQoUjSRml8/LbliYmN51iStNhGcmS6qiaqavXY2NigQ5EkSdIyNpLJtCRJkjQMTKYlSZKkHplMS5IkST0ymZYkSZJ6ZDItSZIk9chkWpIkSeqRybQkSZLUI5NpSZIkqUcm05IkSVKPTKYlSZKkHplMS5IkST0ymZYkSZJ6ZDItSZIk9chkWpIkSeqRybQkSZLUI5NpSZIkqUcm05IkSVKPNh10AFOSbAW8D7gZOL2qPj7gkCRJkqQ59XVkOskHk1yX5OJp7QckuSzJuiRHts0HAydV1RHAgf2MS5IkSVoM/S7zOBY4oLMhySbAe4GnAnsBhybZC9gFuKrd7Ld9jkuSJEnaYH0t86iqM5OsmNa8N7Cuqq4ESHI8cBCwniah/iZzJPlJVgOrAXbbbbfFD1qShsj4+MK2n5hY2H46t59tm4W+drYY+mW2Y/c7poXuf0Pi6eYzGBaD+jy08Rr2c2cQFyDuzG0j0NAk0TsDnwaeleTfgVm7qqrWVNWqqlq144479jdSSZIkaQ5DcwFiVd0IHDboOCRJkqRuDWJk+mpg147nu7RtkiRJ0kgZRDJ9HrBHkt2TbA4cApy8kB0kGU+yZnJysi8BSpIkSd3o99R4xwFnA3smWZ/k8Kq6BXg58AXgUuDEqlq7kP1W1URVrR4bG1v8oCVJkqQu9Xs2j0NnaT8VOLWfx5YkSZL6zduJS5IkST0ayWTammlJkiQNg5FMpq2ZliRJ0jAYyWRakiRJGgYm05IkSVKPRjKZtmZakiRJwyBVNegYepbkeuAHS3jIHYAfL+HxliP7uP/s46VhP/effdx/9nH/2cf9t1h9fM+q2nF640gn00styflVtWrQcWzM7OP+s4+Xhv3cf/Zx/9nH/Wcf91+/+3gkyzwkSZKkYWAyLUmSJPXIZHph1gw6gGXAPu4/+3hp2M/9Zx/3n33cf/Zx//W1j62ZliRJknrkyLQkSZLUI5PpLiU5IMllSdYlOXLQ8YyKJLsm+UqSS5KsTfLKtv0uSU5Lcnn773Zte5Ic3fbzt5I8tGNfL2y3vzzJCwf1noZVkk2SfCPJZ9vnuyc5t+3LE5Js3rZv0T5f165f0bGP17XtlyV5ymDeyfBKsm2Sk5J8J8mlSR7puby4kvyf9mfFxUmOS3JHz+UNk+SDSa5LcnFH26Kdt0keluTb7WuOTpKlfYeDN0sf/2P7s+JbSf4rybYd62Y8P2fLNWb7P7DczNTPHetek6SS7NA+X7pzuap8zPMANgGuAO4FbA5cBOw16LhG4QHcA3hou7wN8F1gL+AfgCPb9iOBd7bLTwM+BwTYBzi3bb8LcGX773bt8naDfn/D9ABeDXwC+Gz7/ETgkHb5GOBl7fKfAce0y4cAJ7TLe7Xn9hbA7u05v8mg39cwPYAPAy9ulzcHtvVcXtT+3Rn4HrBl+/xE4EWeyxvcr48FHgpc3NG2aOct8PV227Svfeqg3/OQ9PGTgU3b5Xd29PGM5ydz5Bqz/R9Ybo+Z+rlt3xX4As29R3Zo25bsXHZkujt7A+uq6sqquhk4HjhowDGNhKr6YVVd2C7fAFxK8wvzIJrEhPbfZ7bLBwEfqcY5wLZJ7gE8BTitqn5aVT8DTgMOWMK3MtSS7AI8HXh/+zzA/sBJ7SbT+3iq708CntBufxBwfFXdVFXfA9bRnPsCkozR/CD/AEBV3VxVP8dzebFtCmyZZFPgTsAP8VzeIFV1JvDTac2Lct626+5cVedUk418pGNfy8ZMfVxVX6yqW9qn5wC7tMuznZ8z5hrz/DxfVmY5lwH+GfhroPNCwCU7l02mu7MzcFXH8/Vtmxag/RPsQ4BzgbtV1Q/bVdcCd2uXZ+trP4O5vYfmB8nv2ufbAz/v+EHe2V+39mW7frLd3j6e2+7A9cCH0pTTvD/JVnguL5qquhr4J+B/aZLoSeACPJf7YbHO253b5entur0/pRnphIX38Vw/z5e9JAcBV1fVRdNWLdm5bDKtJZFka+BTwKuq6hed69pvgE4r06MkzwCuq6oLBh3LRm5Tmj8v/ntVPQS4kebP47fyXN4wbd3uQTRfXHYCtsJR+77zvO2vJG8AbgE+PuhYNjZJ7gS8HvibQcZhMt2dq2nqcabs0rapC0k2o0mkP15Vn26bf9T+SYX23+va9tn62s9gdvsCByb5Ps2fBfcH/oXmT1qbttt09tetfdmuHwN+gn08n/XA+qo6t31+Ek1y7bm8eJ4IfK+qrq+q3wCfpjm/PZcX32Kdt1dzW/lCZ7uAJC8CngE8r90ecaMAAAWISURBVP3SAgvv458w+/+B5e7eNF++L2p/B+4CXJjk7izhuWwy3Z3zgD3aq2k3p7nQ5eQBxzQS2lqvDwCXVtW7O1adDExdQftC4L872l/QXoW7DzDZ/inyC8CTk2zXjl49uW1b9qrqdVW1S1WtoDk3v1xVzwO+Ajy73Wx6H0/1/bPb7attPyTNDAm7A3vQXIwhoKquBa5Ksmfb9ATgEjyXF9P/AvskuVP7s2Oqjz2XF9+inLftul8k2af9zF7Qsa9lLckBNOV3B1bVrzpWzXZ+zphrtOf0bP8HlrWq+nZV3bWqVrS/A9fTTHpwLUt5LndzlaKPW68K/S7NlbZvGHQ8o/IAHk3z58NvAd9sH0+jqQH7H+By4EvAXdrtA7y37edvA6s69vWnNBdqrAMOG/R7G8YHsB+3zeZxL5of0OuATwJbtO13bJ+va9ffq+P1b2j7/jKW4RX5XfTvg4Hz2/P5MzRXgnsuL24fvwX4DnAx8FGaGQ88lzesT4+jqUH/DU2ycfhinrfAqvbzugL4N9obwi2nxyx9vI6mNnfqd98xHdvPeH4yS64x2/+B5faYqZ+nrf8+t83msWTnsndAlCRJknpkmYckSZLUI5NpSZIkqUcm05IkSVKPTKYlSZKkHplMS5IkST0ymZakRZTkl33e/6vau35t8PHaeW6/lOSbSZ67OBHeuu/3J9lrMfcpScNo0/k3kSQNkVcBHwN+Nd+GXXgIQFU9eK6NkmxaVbcsZMdV9eINCUySRoUj05LUZ0nuneTzSS5IclaS+7btxyY5OsnXklyZ5Nlt+x2SvC/Jd5KcluTUJM9O8hfATsBXknylY/9vS3JRknOS3G2G498lyWeSfKvd5oFJ7kqTlD+8HZm+97TXnJ7kPUnOB16Z5GFJzmjfwxeS3CPJfZN8veM1K5J8u+P1q9rlJyc5O8mFST6ZZOskD0/y6Xb9QUn+X5LNk9wxyZWL/BFIUt+YTEtS/60BXlFVDwP+Enhfx7p70Nwp9BnAO9q2g4EVwF7A84FHAlTV0cA1wOOr6vHttlsB51TVg4AzgSNmOP5bgG9U1QOB1wMfqarrgBcDZ1XVg6vqihlet3lVrQKOBv4VeHb7Hj4IvK2qvgNs3t4SGeC5wAmdO0iyA3AU8MSqeijNHSRfDXyD5o6SAI+huevYw4FHAOfOEIskDSXLPCSpj5JsDTwK+GSSqeYtOjb5TFX9DrikY1T50cAn2/ZrO0ehZ3Az8Nl2+QLgSTNs82jgWQBV9eUk2ye5cxfhTyXGewL3B05r38MmNLf0BTiRJol+R/vv9NrrfWi+FHy1fe3mwNlVdUuSK5LcD9gbeDfw2HbfZ3URmyQNBZNpSeqvOwA/n6Mu+aaO5cyyzVx+U1XVLv+Wxf25fmP7b4C1VfXIGbY5geaLwqeBqqrLp60PcFpVHTrDa88Engr8BvgScCxNMv1XixC7JC0JyzwkqY+q6hfA95I8ByCNB83zsq8Cz2prp+8G7Nex7gZgmwWGcRbwvPb4+wE/buPq1mXAjkke2e5jsyR/ANCWh/wWeCPTSjxa5wD7JlnZvnarJPfpiOtVNCPV1wPb04yCX7ywtydJg+PItCQtrjslWd/x/N00iey/JzkK2Aw4Hrhojn18CngCcAlwFXAhMNmuWwN8Psk1HXXT83kz8MEk36KZBeSFXb4OgKq6ub048ugkYzS/O94DrG03OQH4R2D3GV57fZIXAcclmSpvOQr4Lk1t9N1oRqgBvgXcvWOkXZKGXvyZJUnDJ8nWVfXLJNsDXwf2raprBx2XJOn2HJmWpOH02STb0lyw91YTaUkaTo5MS5IkST3yAkRJkiSpRybTkiRJUo9MpiVJkqQemUxLkiRJPTKZliRJknpkMi1JkiT16P8DOcNvMkVHjYc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GradientTape</a:t>
            </a:r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884191"/>
            <a:ext cx="1048702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8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5131" y="2939970"/>
            <a:ext cx="3876304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68287"/>
            <a:ext cx="1219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kgpark88@gmail.com  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62" y="6528529"/>
            <a:ext cx="288296" cy="21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2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167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www.youtube.com/watch?v=5ECD8J3dvDQ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building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17" y="1631346"/>
            <a:ext cx="12215441" cy="432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building</a:t>
            </a:r>
            <a:endParaRPr lang="ko-KR" altLang="en-US" sz="36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80" y="2860141"/>
            <a:ext cx="41433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989596"/>
            <a:ext cx="466725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8" y="1973373"/>
            <a:ext cx="3692302" cy="325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1" y="1459023"/>
            <a:ext cx="4295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hlinkClick r:id="rId7"/>
              </a:rPr>
              <a:t>https://</a:t>
            </a:r>
            <a:r>
              <a:rPr lang="en-US" altLang="ko-KR" sz="1400" dirty="0" smtClean="0">
                <a:hlinkClick r:id="rId7"/>
              </a:rPr>
              <a:t>www.youtube.com/watch?v=5ECD8J3dvDQ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2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19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3484" y="66140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8916" y="64616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" y="0"/>
            <a:ext cx="1217836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33484" y="6614012"/>
            <a:ext cx="12210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https://</a:t>
            </a:r>
            <a:r>
              <a:rPr lang="en-US" altLang="ko-KR" sz="1400" dirty="0" smtClean="0">
                <a:solidFill>
                  <a:schemeClr val="bg1"/>
                </a:solidFill>
              </a:rPr>
              <a:t>www.youtube.com/watch?v=5ECD8J3dvDQ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8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7719</TotalTime>
  <Words>815</Words>
  <Application>Microsoft Office PowerPoint</Application>
  <PresentationFormat>사용자 지정</PresentationFormat>
  <Paragraphs>171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굴림</vt:lpstr>
      <vt:lpstr>Arial</vt:lpstr>
      <vt:lpstr>Wingdings</vt:lpstr>
      <vt:lpstr>Cambria Math</vt:lpstr>
      <vt:lpstr>나눔바른고딕</vt:lpstr>
      <vt:lpstr>Consolas</vt:lpstr>
      <vt:lpstr>맑은 고딕</vt:lpstr>
      <vt:lpstr>KT서체 Bold</vt:lpstr>
      <vt:lpstr>Office 테마</vt:lpstr>
      <vt:lpstr>텍스트 유사도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박경규</cp:lastModifiedBy>
  <cp:revision>619</cp:revision>
  <dcterms:created xsi:type="dcterms:W3CDTF">2018-11-29T00:41:06Z</dcterms:created>
  <dcterms:modified xsi:type="dcterms:W3CDTF">2021-10-27T17:29:53Z</dcterms:modified>
</cp:coreProperties>
</file>